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6"/>
  </p:notesMasterIdLst>
  <p:sldIdLst>
    <p:sldId id="263" r:id="rId5"/>
    <p:sldId id="266" r:id="rId6"/>
    <p:sldId id="265" r:id="rId7"/>
    <p:sldId id="271" r:id="rId8"/>
    <p:sldId id="277" r:id="rId9"/>
    <p:sldId id="276" r:id="rId10"/>
    <p:sldId id="280" r:id="rId11"/>
    <p:sldId id="279" r:id="rId12"/>
    <p:sldId id="273" r:id="rId13"/>
    <p:sldId id="274"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4/19/2021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4/19/2021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4/19/2021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4/19/2021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4/19/2021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4/19/2021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2" y="1940820"/>
            <a:ext cx="4870585" cy="4870585"/>
          </a:xfrm>
          <a:prstGeom prst="rect">
            <a:avLst/>
          </a:prstGeom>
        </p:spPr>
      </p:pic>
      <p:sp>
        <p:nvSpPr>
          <p:cNvPr id="9" name="Rectangle: Folded Corner 8">
            <a:extLst>
              <a:ext uri="{FF2B5EF4-FFF2-40B4-BE49-F238E27FC236}">
                <a16:creationId xmlns:a16="http://schemas.microsoft.com/office/drawing/2014/main" id="{999AD450-B555-45CE-91F7-111C8A870CB6}"/>
              </a:ext>
            </a:extLst>
          </p:cNvPr>
          <p:cNvSpPr/>
          <p:nvPr/>
        </p:nvSpPr>
        <p:spPr>
          <a:xfrm>
            <a:off x="5585327" y="2334790"/>
            <a:ext cx="3240621" cy="1958914"/>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p>
          <a:p>
            <a:pPr algn="ct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20.3</a:t>
            </a:r>
          </a:p>
          <a:p>
            <a:endParaRPr lang="en-US" sz="1400" dirty="0">
              <a:solidFill>
                <a:schemeClr val="tx1"/>
              </a:solidFill>
            </a:endParaRPr>
          </a:p>
          <a:p>
            <a:r>
              <a:rPr lang="en-US" sz="1400" b="1" dirty="0">
                <a:solidFill>
                  <a:schemeClr val="tx1"/>
                </a:solidFill>
              </a:rPr>
              <a:t>Note: </a:t>
            </a:r>
            <a:r>
              <a:rPr lang="en-US" sz="1400" dirty="0">
                <a:solidFill>
                  <a:schemeClr val="tx1"/>
                </a:solidFill>
              </a:rPr>
              <a:t>Image PSNR is lower than model training PSNR.</a:t>
            </a:r>
          </a:p>
        </p:txBody>
      </p:sp>
      <p:sp>
        <p:nvSpPr>
          <p:cNvPr id="10" name="Rectangle: Folded Corner 9">
            <a:extLst>
              <a:ext uri="{FF2B5EF4-FFF2-40B4-BE49-F238E27FC236}">
                <a16:creationId xmlns:a16="http://schemas.microsoft.com/office/drawing/2014/main" id="{4B228EED-1679-49DC-A77E-3F3C2BDD49DB}"/>
              </a:ext>
            </a:extLst>
          </p:cNvPr>
          <p:cNvSpPr/>
          <p:nvPr/>
        </p:nvSpPr>
        <p:spPr>
          <a:xfrm>
            <a:off x="5585327" y="4621696"/>
            <a:ext cx="3240621" cy="1838338"/>
          </a:xfrm>
          <a:prstGeom prst="foldedCorne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Failure</a:t>
            </a:r>
          </a:p>
          <a:p>
            <a:r>
              <a:rPr lang="en-US" sz="1400" dirty="0">
                <a:solidFill>
                  <a:schemeClr val="bg1"/>
                </a:solidFill>
              </a:rPr>
              <a:t>ICP was unable to achieve better resolution than interpolation, but tech paper trained for 10</a:t>
            </a:r>
            <a:r>
              <a:rPr lang="en-US" sz="1400" baseline="30000" dirty="0">
                <a:solidFill>
                  <a:schemeClr val="bg1"/>
                </a:solidFill>
              </a:rPr>
              <a:t>8</a:t>
            </a:r>
            <a:r>
              <a:rPr lang="en-US" sz="1400" dirty="0">
                <a:solidFill>
                  <a:schemeClr val="bg1"/>
                </a:solidFill>
              </a:rPr>
              <a:t> backpropagations.  The ICP trained for 10</a:t>
            </a:r>
            <a:r>
              <a:rPr lang="en-US" sz="1400" baseline="30000" dirty="0">
                <a:solidFill>
                  <a:schemeClr val="bg1"/>
                </a:solidFill>
              </a:rPr>
              <a:t>4</a:t>
            </a:r>
            <a:r>
              <a:rPr lang="en-US" sz="1400" dirty="0">
                <a:solidFill>
                  <a:schemeClr val="bg1"/>
                </a:solidFill>
              </a:rPr>
              <a:t> epoch 6.5x10</a:t>
            </a:r>
            <a:r>
              <a:rPr lang="en-US" sz="1400" baseline="30000" dirty="0">
                <a:solidFill>
                  <a:schemeClr val="bg1"/>
                </a:solidFill>
              </a:rPr>
              <a:t>5 </a:t>
            </a:r>
            <a:r>
              <a:rPr lang="en-US" sz="1400" dirty="0">
                <a:solidFill>
                  <a:schemeClr val="bg1"/>
                </a:solidFill>
              </a:rPr>
              <a:t>batches (i.e., backpropagations).</a:t>
            </a:r>
          </a:p>
        </p:txBody>
      </p:sp>
    </p:spTree>
    <p:extLst>
      <p:ext uri="{BB962C8B-B14F-4D97-AF65-F5344CB8AC3E}">
        <p14:creationId xmlns:p14="http://schemas.microsoft.com/office/powerpoint/2010/main" val="168460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40065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323165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for first 2 layer and 10</a:t>
            </a:r>
            <a:r>
              <a:rPr lang="en-US" sz="1400" baseline="30000" dirty="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unknown how to apply rate on layer instead of model w/ </a:t>
            </a:r>
            <a:r>
              <a:rPr lang="en-US" sz="1400" dirty="0" err="1">
                <a:latin typeface="Arial" panose="020B0604020202020204" pitchFamily="34" charset="0"/>
                <a:cs typeface="Arial" panose="020B0604020202020204" pitchFamily="34" charset="0"/>
              </a:rPr>
              <a:t>Keras</a:t>
            </a:r>
            <a:r>
              <a:rPr lang="en-US" sz="1400" dirty="0">
                <a:latin typeface="Arial" panose="020B0604020202020204" pitchFamily="34" charset="0"/>
                <a:cs typeface="Arial" panose="020B0604020202020204" pitchFamily="34" charset="0"/>
              </a:rPr>
              <a:t>, thus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RandomNormal</a:t>
            </a:r>
            <a:r>
              <a:rPr lang="en-US" sz="1400" dirty="0">
                <a:latin typeface="Arial" panose="020B0604020202020204" pitchFamily="34" charset="0"/>
                <a:cs typeface="Arial" panose="020B0604020202020204" pitchFamily="34" charset="0"/>
              </a:rPr>
              <a:t>(mean=0.0, </a:t>
            </a:r>
            <a:r>
              <a:rPr lang="en-US" sz="1400" dirty="0" err="1">
                <a:latin typeface="Arial" panose="020B0604020202020204" pitchFamily="34" charset="0"/>
                <a:cs typeface="Arial" panose="020B0604020202020204" pitchFamily="34" charset="0"/>
              </a:rPr>
              <a:t>stddev</a:t>
            </a:r>
            <a:r>
              <a:rPr lang="en-US" sz="1400"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Orthogonal() was used by </a:t>
            </a:r>
            <a:r>
              <a:rPr lang="en-US" sz="1400" dirty="0" err="1">
                <a:latin typeface="Arial" panose="020B0604020202020204" pitchFamily="34" charset="0"/>
                <a:cs typeface="Arial" panose="020B0604020202020204" pitchFamily="34" charset="0"/>
              </a:rPr>
              <a:t>Xingyu</a:t>
            </a:r>
            <a:r>
              <a:rPr lang="en-US" sz="1400" dirty="0">
                <a:latin typeface="Arial" panose="020B0604020202020204" pitchFamily="34" charset="0"/>
                <a:cs typeface="Arial" panose="020B0604020202020204" pitchFamily="34" charset="0"/>
              </a:rPr>
              <a:t> Long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graphicFrame>
        <p:nvGraphicFramePr>
          <p:cNvPr id="95" name="Table 8">
            <a:extLst>
              <a:ext uri="{FF2B5EF4-FFF2-40B4-BE49-F238E27FC236}">
                <a16:creationId xmlns:a16="http://schemas.microsoft.com/office/drawing/2014/main" id="{E154646A-0FAC-4991-ACAE-130594B2807C}"/>
              </a:ext>
            </a:extLst>
          </p:cNvPr>
          <p:cNvGraphicFramePr>
            <a:graphicFrameLocks noGrp="1"/>
          </p:cNvGraphicFramePr>
          <p:nvPr>
            <p:extLst>
              <p:ext uri="{D42A27DB-BD31-4B8C-83A1-F6EECF244321}">
                <p14:modId xmlns:p14="http://schemas.microsoft.com/office/powerpoint/2010/main" val="243553155"/>
              </p:ext>
            </p:extLst>
          </p:nvPr>
        </p:nvGraphicFramePr>
        <p:xfrm>
          <a:off x="6122413" y="1973744"/>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extLst>
                  <a:ext uri="{0D108BD9-81ED-4DB2-BD59-A6C34878D82A}">
                    <a16:rowId xmlns:a16="http://schemas.microsoft.com/office/drawing/2014/main" val="2015134682"/>
                  </a:ext>
                </a:extLst>
              </a:tr>
            </a:tbl>
          </a:graphicData>
        </a:graphic>
      </p:graphicFrame>
      <p:graphicFrame>
        <p:nvGraphicFramePr>
          <p:cNvPr id="96" name="Table 8">
            <a:extLst>
              <a:ext uri="{FF2B5EF4-FFF2-40B4-BE49-F238E27FC236}">
                <a16:creationId xmlns:a16="http://schemas.microsoft.com/office/drawing/2014/main" id="{3891348A-1EC7-4955-A438-847A03446D24}"/>
              </a:ext>
            </a:extLst>
          </p:cNvPr>
          <p:cNvGraphicFramePr>
            <a:graphicFrameLocks noGrp="1"/>
          </p:cNvGraphicFramePr>
          <p:nvPr>
            <p:extLst>
              <p:ext uri="{D42A27DB-BD31-4B8C-83A1-F6EECF244321}">
                <p14:modId xmlns:p14="http://schemas.microsoft.com/office/powerpoint/2010/main" val="2794619827"/>
              </p:ext>
            </p:extLst>
          </p:nvPr>
        </p:nvGraphicFramePr>
        <p:xfrm>
          <a:off x="6360554" y="221889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extLst>
                  <a:ext uri="{0D108BD9-81ED-4DB2-BD59-A6C34878D82A}">
                    <a16:rowId xmlns:a16="http://schemas.microsoft.com/office/drawing/2014/main" val="2015134682"/>
                  </a:ext>
                </a:extLst>
              </a:tr>
            </a:tbl>
          </a:graphicData>
        </a:graphic>
      </p:graphicFrame>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4D4FC87-B79F-4457-8F5D-B6447D0DF823}"/>
              </a:ext>
            </a:extLst>
          </p:cNvPr>
          <p:cNvCxnSpPr/>
          <p:nvPr/>
        </p:nvCxnSpPr>
        <p:spPr>
          <a:xfrm flipH="1">
            <a:off x="5542674" y="2954529"/>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0910FD-A6EE-4E6B-ACF8-B3B65E3E40DF}"/>
              </a:ext>
            </a:extLst>
          </p:cNvPr>
          <p:cNvCxnSpPr>
            <a:cxnSpLocks/>
          </p:cNvCxnSpPr>
          <p:nvPr/>
        </p:nvCxnSpPr>
        <p:spPr>
          <a:xfrm flipH="1">
            <a:off x="5542675" y="3680741"/>
            <a:ext cx="139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D04ACD9-0DEE-4673-962C-5467FED1E19D}"/>
              </a:ext>
            </a:extLst>
          </p:cNvPr>
          <p:cNvCxnSpPr>
            <a:cxnSpLocks/>
          </p:cNvCxnSpPr>
          <p:nvPr/>
        </p:nvCxnSpPr>
        <p:spPr>
          <a:xfrm>
            <a:off x="5828424" y="2954529"/>
            <a:ext cx="0" cy="7262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5480191" y="3212079"/>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 kernels</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104653"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113368"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122413" y="1679153"/>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6298514" y="1479876"/>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2" name="Table 8">
            <a:extLst>
              <a:ext uri="{FF2B5EF4-FFF2-40B4-BE49-F238E27FC236}">
                <a16:creationId xmlns:a16="http://schemas.microsoft.com/office/drawing/2014/main" id="{7CA87BF2-80DB-4CEE-B5C6-FD28406E602C}"/>
              </a:ext>
            </a:extLst>
          </p:cNvPr>
          <p:cNvGraphicFramePr>
            <a:graphicFrameLocks noGrp="1"/>
          </p:cNvGraphicFramePr>
          <p:nvPr>
            <p:extLst>
              <p:ext uri="{D42A27DB-BD31-4B8C-83A1-F6EECF244321}">
                <p14:modId xmlns:p14="http://schemas.microsoft.com/office/powerpoint/2010/main" val="3870026963"/>
              </p:ext>
            </p:extLst>
          </p:nvPr>
        </p:nvGraphicFramePr>
        <p:xfrm>
          <a:off x="6626711" y="2458479"/>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extLst>
                  <a:ext uri="{0D108BD9-81ED-4DB2-BD59-A6C34878D82A}">
                    <a16:rowId xmlns:a16="http://schemas.microsoft.com/office/drawing/2014/main" val="2015134682"/>
                  </a:ext>
                </a:extLst>
              </a:tr>
            </a:tbl>
          </a:graphicData>
        </a:graphic>
      </p:graphicFrame>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4/19/2021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xmlns:a14="http://schemas.microsoft.com/office/drawing/2010/main">
        <mc:Choice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xmlns="">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Template>
  <TotalTime>805</TotalTime>
  <Words>752</Words>
  <Application>Microsoft Office PowerPoint</Application>
  <PresentationFormat>On-screen Show (4:3)</PresentationFormat>
  <Paragraphs>125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vt:lpstr>
      <vt:lpstr>Test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31</cp:revision>
  <dcterms:created xsi:type="dcterms:W3CDTF">2021-03-21T13:49:59Z</dcterms:created>
  <dcterms:modified xsi:type="dcterms:W3CDTF">2021-04-19T21:57:16Z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